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12192000"/>
  <p:notesSz cx="6858000" cy="12192000"/>
  <p:embeddedFontLst>
    <p:embeddedFont>
      <p:font typeface="Play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1" roundtripDataSignature="AMtx7mgkctswAa5+7XG68mer9oDqNY86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lay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611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3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p6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p7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507bd59a76_0_29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g2507bd59a76_0_29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p4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5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04b99a922_0_52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g2504b99a922_0_52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504b99a922_0_16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g2504b99a922_0_16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504b99a922_0_81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g2504b99a922_0_81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504b99a922_0_31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2504b99a922_0_31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46a0d3862_1_0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g2546a0d3862_1_0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321a17aad_0_0:notes"/>
          <p:cNvSpPr txBox="1"/>
          <p:nvPr>
            <p:ph idx="1" type="body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25321a17aad_0_0:notes"/>
          <p:cNvSpPr/>
          <p:nvPr>
            <p:ph idx="2" type="sldImg"/>
          </p:nvPr>
        </p:nvSpPr>
        <p:spPr>
          <a:xfrm>
            <a:off x="-228600" y="1524000"/>
            <a:ext cx="7315200" cy="411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Пустой слайд">
  <p:cSld name="13_Пустой слайд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9"/>
          <p:cNvSpPr/>
          <p:nvPr/>
        </p:nvSpPr>
        <p:spPr>
          <a:xfrm>
            <a:off x="92103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‹#›</a:t>
            </a:fld>
            <a:endParaRPr b="0" i="0" sz="12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17" name="Google Shape;17;p9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showMasterSp="0">
  <p:cSld name="1_Title Only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0"/>
          <p:cNvSpPr/>
          <p:nvPr/>
        </p:nvSpPr>
        <p:spPr>
          <a:xfrm rot="10800000">
            <a:off x="0" y="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0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" name="Google Shape;68;p20"/>
          <p:cNvPicPr preferRelativeResize="0"/>
          <p:nvPr/>
        </p:nvPicPr>
        <p:blipFill rotWithShape="1">
          <a:blip r:embed="rId3">
            <a:alphaModFix/>
          </a:blip>
          <a:srcRect b="33333" l="20280" r="20788" t="33333"/>
          <a:stretch/>
        </p:blipFill>
        <p:spPr>
          <a:xfrm>
            <a:off x="685800" y="685800"/>
            <a:ext cx="1676400" cy="53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Only" showMasterSp="0">
  <p:cSld name="2_Title Only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1"/>
          <p:cNvSpPr/>
          <p:nvPr/>
        </p:nvSpPr>
        <p:spPr>
          <a:xfrm>
            <a:off x="0" y="422656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1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Пользовательский макет">
  <p:cSld name="2_Пользовательский макет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2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2"/>
          <p:cNvSpPr/>
          <p:nvPr/>
        </p:nvSpPr>
        <p:spPr>
          <a:xfrm rot="10800000">
            <a:off x="3048" y="0"/>
            <a:ext cx="12188952" cy="6858000"/>
          </a:xfrm>
          <a:prstGeom prst="rect">
            <a:avLst/>
          </a:prstGeom>
          <a:blipFill rotWithShape="1">
            <a:blip r:embed="rId2">
              <a:alphaModFix amt="30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Пользовательский макет">
  <p:cSld name="1_Пользовательский макет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23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">
  <p:cSld name="Пользовательский макет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4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0" name="Google Shape;90;p24"/>
          <p:cNvPicPr preferRelativeResize="0"/>
          <p:nvPr/>
        </p:nvPicPr>
        <p:blipFill rotWithShape="1">
          <a:blip r:embed="rId2">
            <a:alphaModFix/>
          </a:blip>
          <a:srcRect b="14574" l="29244" r="23998" t="29959"/>
          <a:stretch/>
        </p:blipFill>
        <p:spPr>
          <a:xfrm flipH="1" rot="427144">
            <a:off x="525582" y="-542919"/>
            <a:ext cx="12670191" cy="8467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5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showMasterSp="0" type="obj">
  <p:cSld name="OBJECT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"/>
          <p:cNvSpPr/>
          <p:nvPr/>
        </p:nvSpPr>
        <p:spPr>
          <a:xfrm rot="10800000">
            <a:off x="0" y="0"/>
            <a:ext cx="12188952" cy="2667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1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lay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7" name="Google Shape;10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3526" y="715959"/>
            <a:ext cx="3528959" cy="71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obj">
  <p:cSld name="OBJECT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1560575" y="0"/>
            <a:ext cx="10628376" cy="169163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2"/>
          <p:cNvSpPr txBox="1"/>
          <p:nvPr>
            <p:ph type="ctrTitle"/>
          </p:nvPr>
        </p:nvSpPr>
        <p:spPr>
          <a:xfrm>
            <a:off x="704443" y="257555"/>
            <a:ext cx="10783112" cy="695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" type="subTitle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12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30"/>
          <p:cNvSpPr txBox="1"/>
          <p:nvPr>
            <p:ph idx="2" type="body"/>
          </p:nvPr>
        </p:nvSpPr>
        <p:spPr>
          <a:xfrm>
            <a:off x="839788" y="250507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30"/>
          <p:cNvSpPr txBox="1"/>
          <p:nvPr>
            <p:ph idx="4" type="body"/>
          </p:nvPr>
        </p:nvSpPr>
        <p:spPr>
          <a:xfrm>
            <a:off x="6172200" y="250507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9" name="Google Shape;139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5" name="Google Shape;155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2" name="Google Shape;162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" type="body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13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3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5400001">
            <a:off x="-310445" y="310446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4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/>
          <p:nvPr/>
        </p:nvSpPr>
        <p:spPr>
          <a:xfrm>
            <a:off x="5618214" y="1143000"/>
            <a:ext cx="2489200" cy="5334000"/>
          </a:xfrm>
          <a:prstGeom prst="roundRect">
            <a:avLst>
              <a:gd fmla="val 103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" name="Google Shape;3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0558" y="911677"/>
            <a:ext cx="2991442" cy="5796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5"/>
          <p:cNvSpPr/>
          <p:nvPr/>
        </p:nvSpPr>
        <p:spPr>
          <a:xfrm>
            <a:off x="1930400" y="812618"/>
            <a:ext cx="2489200" cy="5334000"/>
          </a:xfrm>
          <a:prstGeom prst="roundRect">
            <a:avLst>
              <a:gd fmla="val 103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6758" y="530677"/>
            <a:ext cx="2991442" cy="5796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Пользовательский макет">
  <p:cSld name="4_Пользовательский макет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6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5" name="Google Shape;4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3912" y="711770"/>
            <a:ext cx="4135483" cy="56445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ользовательский макет">
  <p:cSld name="5_Пользовательский макет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5644443" y="310447"/>
            <a:ext cx="6858001" cy="623711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7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1" name="Google Shape;5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4282" y="1226799"/>
            <a:ext cx="8126494" cy="4628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/>
          <p:nvPr/>
        </p:nvSpPr>
        <p:spPr>
          <a:xfrm>
            <a:off x="0" y="0"/>
            <a:ext cx="12188952" cy="165506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8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9"/>
          <p:cNvSpPr txBox="1"/>
          <p:nvPr>
            <p:ph type="title"/>
          </p:nvPr>
        </p:nvSpPr>
        <p:spPr>
          <a:xfrm>
            <a:off x="685800" y="2667000"/>
            <a:ext cx="7493328" cy="1933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idx="11" type="ft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0" type="dt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2" type="sldNum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8"/>
          <p:cNvSpPr txBox="1"/>
          <p:nvPr>
            <p:ph type="title"/>
          </p:nvPr>
        </p:nvSpPr>
        <p:spPr>
          <a:xfrm>
            <a:off x="685800" y="266700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0" Type="http://schemas.openxmlformats.org/officeDocument/2006/relationships/hyperlink" Target="https://bmcmedimaging.biomedcentral.com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hyperlink" Target="https://www.kaggle.com/competitions/sartorius-cell-instance-segmentation" TargetMode="External"/><Relationship Id="rId9" Type="http://schemas.openxmlformats.org/officeDocument/2006/relationships/hyperlink" Target="http://towardsdatascience.org" TargetMode="External"/><Relationship Id="rId5" Type="http://schemas.openxmlformats.org/officeDocument/2006/relationships/hyperlink" Target="https://www.mdpi.com/" TargetMode="External"/><Relationship Id="rId6" Type="http://schemas.openxmlformats.org/officeDocument/2006/relationships/hyperlink" Target="https://www.researchgate.net/" TargetMode="External"/><Relationship Id="rId7" Type="http://schemas.openxmlformats.org/officeDocument/2006/relationships/hyperlink" Target="https://stackoverflow.com" TargetMode="External"/><Relationship Id="rId8" Type="http://schemas.openxmlformats.org/officeDocument/2006/relationships/hyperlink" Target="https://pytorch.org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s://www.google.com/search?sxsrf=APwXEdf1_ZIb_dJLnYM02OmmBtwOMETHbg:1686179803278&amp;q=%D0%BC%D0%B5%D1%82%D0%BA%D0%B8+%D0%BE%D0%B1%D1%8A%D0%B5%D0%BA%D1%82%D0%B0+%D0%BE%D1%81%D1%82%D0%B0%D0%BB%D1%8C%D0%BD%D0%BE%D0%B5+%D0%BF%D0%BE-%D1%83%D0%BC%D0%BE%D0%BB%D1%87%D0%B0%D0%BD%D0%B8%D1%8E+%D1%84%D0%BE%D0%BD.&amp;spell=1&amp;sa=X&amp;ved=2ahUKEwirms6hpbL_AhUPH-wKHaSTBSEQBSgAegQIIBAB" TargetMode="External"/><Relationship Id="rId5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25.png"/><Relationship Id="rId5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24.png"/><Relationship Id="rId5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"/>
          <p:cNvSpPr/>
          <p:nvPr/>
        </p:nvSpPr>
        <p:spPr>
          <a:xfrm>
            <a:off x="685800" y="1628800"/>
            <a:ext cx="10810800" cy="5112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b="1" i="0" lang="en-US" sz="54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Дипломный проект на тему:</a:t>
            </a:r>
            <a:br>
              <a:rPr b="1" i="0" lang="en-US" sz="54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b="1" i="0" lang="en-US" sz="54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«</a:t>
            </a:r>
            <a:r>
              <a:rPr b="1" lang="en-US" sz="54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Анализ изображений нервных клеток с использованием компьютерного зрения: задачи сегментации и классификации</a:t>
            </a:r>
            <a:r>
              <a:rPr b="1" i="0" lang="en-US" sz="54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»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5400"/>
              <a:buFont typeface="Play"/>
              <a:buNone/>
            </a:pPr>
            <a:r>
              <a:rPr b="0" i="0" lang="en-US" sz="27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Слушател</a:t>
            </a:r>
            <a:r>
              <a:rPr lang="en-US" sz="27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ь</a:t>
            </a:r>
            <a:r>
              <a:rPr b="0" i="0" lang="en-US" sz="27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:</a:t>
            </a:r>
            <a:br>
              <a:rPr b="0" i="0" lang="en-US" sz="2700" u="none" cap="none" strike="noStrike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en-US" sz="27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 </a:t>
            </a:r>
            <a:r>
              <a:rPr lang="en-US" sz="54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  	</a:t>
            </a: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6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Выводы</a:t>
            </a: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6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294" name="Google Shape;294;p6"/>
          <p:cNvSpPr/>
          <p:nvPr/>
        </p:nvSpPr>
        <p:spPr>
          <a:xfrm>
            <a:off x="838200" y="16850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667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Задача сегментации медицинско-биологических изображений крайне важна.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67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Архитектура UNet показывает хорошие результаты.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667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Методы обработки и аугментации изображений помогают получить разнообразные данные и повысить устойчивость модели даже при относительно небольшом исходном наборе.</a:t>
            </a:r>
            <a:endParaRPr sz="1600">
              <a:solidFill>
                <a:schemeClr val="dk1"/>
              </a:solidFill>
            </a:endParaRPr>
          </a:p>
          <a:p>
            <a:pPr indent="-2667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-US" sz="1600">
                <a:solidFill>
                  <a:schemeClr val="dk1"/>
                </a:solidFill>
              </a:rPr>
              <a:t>Большинство предобученных моделей для обработки изображений(VGG,ResNet,EfficientNet)обучалось на цветных трехканальных изображениях, поэтому в задачах распознавания на монохромных исходных данных (все три канала в градациях серого)их эффективность ниже чем у моделей первоначально обученных на монохромных данных. Задача улучшения качества достигается увеличением количества эпох обучения.  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95" name="Google Shape;295;p6"/>
          <p:cNvSpPr txBox="1"/>
          <p:nvPr/>
        </p:nvSpPr>
        <p:spPr>
          <a:xfrm>
            <a:off x="9235550" y="6309425"/>
            <a:ext cx="2705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7"/>
          <p:cNvSpPr txBox="1"/>
          <p:nvPr>
            <p:ph type="title"/>
          </p:nvPr>
        </p:nvSpPr>
        <p:spPr>
          <a:xfrm>
            <a:off x="625703" y="365291"/>
            <a:ext cx="10728324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Список использованных источников</a:t>
            </a:r>
            <a:endParaRPr/>
          </a:p>
        </p:txBody>
      </p:sp>
      <p:sp>
        <p:nvSpPr>
          <p:cNvPr id="302" name="Google Shape;302;p7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7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304" name="Google Shape;304;p7"/>
          <p:cNvSpPr/>
          <p:nvPr/>
        </p:nvSpPr>
        <p:spPr>
          <a:xfrm>
            <a:off x="625700" y="1685075"/>
            <a:ext cx="110328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>
                <a:solidFill>
                  <a:schemeClr val="dk1"/>
                </a:solidFill>
              </a:rPr>
              <a:t>Sartorius - Cell Instance Segmentation </a:t>
            </a:r>
            <a:r>
              <a:rPr b="1" lang="en-US" sz="2300" u="sng">
                <a:solidFill>
                  <a:schemeClr val="hlink"/>
                </a:solidFill>
                <a:hlinkClick r:id="rId4"/>
              </a:rPr>
              <a:t>https://www.kaggle.com/competitions/sartorius-cell-instance-segmentation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5"/>
              </a:rPr>
              <a:t>https://www.mdpi.com/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6"/>
              </a:rPr>
              <a:t>https://www.researchgate.net/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7"/>
              </a:rPr>
              <a:t>https://stackoverflow.com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8"/>
              </a:rPr>
              <a:t>https://pytorch.org/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9"/>
              </a:rPr>
              <a:t>http://towardsdatascience.org</a:t>
            </a:r>
            <a:endParaRPr b="1"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AutoNum type="arabicPeriod"/>
            </a:pPr>
            <a:r>
              <a:rPr b="1" lang="en-US" sz="2300" u="sng">
                <a:solidFill>
                  <a:schemeClr val="hlink"/>
                </a:solidFill>
                <a:hlinkClick r:id="rId10"/>
              </a:rPr>
              <a:t>https://bmcmedimaging.biomedcentral.com/</a:t>
            </a:r>
            <a:endParaRPr b="1" sz="2300">
              <a:solidFill>
                <a:schemeClr val="dk1"/>
              </a:solidFill>
            </a:endParaRPr>
          </a:p>
          <a:p>
            <a:pPr indent="0" lvl="0" marL="457200" marR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7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507bd59a76_0_29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507bd59a76_0_29"/>
          <p:cNvSpPr txBox="1"/>
          <p:nvPr>
            <p:ph type="title"/>
          </p:nvPr>
        </p:nvSpPr>
        <p:spPr>
          <a:xfrm>
            <a:off x="424928" y="2766141"/>
            <a:ext cx="107283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457200" lvl="0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Спасибо за внимание!</a:t>
            </a:r>
            <a:endParaRPr/>
          </a:p>
        </p:txBody>
      </p:sp>
      <p:sp>
        <p:nvSpPr>
          <p:cNvPr id="312" name="Google Shape;312;g2507bd59a76_0_29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g2507bd59a76_0_29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10</a:t>
            </a:r>
            <a:endParaRPr/>
          </a:p>
        </p:txBody>
      </p:sp>
      <p:sp>
        <p:nvSpPr>
          <p:cNvPr id="314" name="Google Shape;314;g2507bd59a76_0_29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4"/>
          <p:cNvSpPr txBox="1"/>
          <p:nvPr>
            <p:ph type="title"/>
          </p:nvPr>
        </p:nvSpPr>
        <p:spPr>
          <a:xfrm>
            <a:off x="625700" y="365300"/>
            <a:ext cx="10728300" cy="80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Актуальность темы и ее проблематика</a:t>
            </a:r>
            <a:endParaRPr/>
          </a:p>
        </p:txBody>
      </p:sp>
      <p:sp>
        <p:nvSpPr>
          <p:cNvPr id="188" name="Google Shape;188;p4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"/>
          <p:cNvSpPr txBox="1"/>
          <p:nvPr>
            <p:ph idx="4294967295" type="sldNum"/>
          </p:nvPr>
        </p:nvSpPr>
        <p:spPr>
          <a:xfrm>
            <a:off x="9388475" y="6378575"/>
            <a:ext cx="280352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190" name="Google Shape;190;p4"/>
          <p:cNvSpPr/>
          <p:nvPr/>
        </p:nvSpPr>
        <p:spPr>
          <a:xfrm>
            <a:off x="838200" y="16850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Автоматизация анализа изображений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Расширение возможностей машинного обучения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Применение в различных областях</a:t>
            </a:r>
            <a:endParaRPr sz="2800">
              <a:solidFill>
                <a:schemeClr val="dk1"/>
              </a:solidFill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>
                <a:solidFill>
                  <a:schemeClr val="dk1"/>
                </a:solidFill>
              </a:rPr>
              <a:t>Развитие новых методов и алгоритмов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191" name="Google Shape;191;p4"/>
          <p:cNvSpPr txBox="1"/>
          <p:nvPr/>
        </p:nvSpPr>
        <p:spPr>
          <a:xfrm>
            <a:off x="9235600" y="63093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 </a:t>
            </a: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/>
          <p:nvPr/>
        </p:nvSpPr>
        <p:spPr>
          <a:xfrm>
            <a:off x="0" y="0"/>
            <a:ext cx="12188952" cy="116738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5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0869"/>
              <a:buNone/>
            </a:pPr>
            <a:r>
              <a:rPr lang="en-US"/>
              <a:t>Kaggle </a:t>
            </a:r>
            <a:r>
              <a:rPr b="1" lang="en-US" sz="2300">
                <a:latin typeface="Arial"/>
                <a:ea typeface="Arial"/>
                <a:cs typeface="Arial"/>
                <a:sym typeface="Arial"/>
              </a:rPr>
              <a:t>Sartorius - Cell Instance Segmentation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685800" y="1532674"/>
            <a:ext cx="10820400" cy="42507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5"/>
          <p:cNvSpPr txBox="1"/>
          <p:nvPr>
            <p:ph idx="4294967295" type="sldNum"/>
          </p:nvPr>
        </p:nvSpPr>
        <p:spPr>
          <a:xfrm>
            <a:off x="9388475" y="6378575"/>
            <a:ext cx="280352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200" name="Google Shape;200;p5"/>
          <p:cNvSpPr/>
          <p:nvPr/>
        </p:nvSpPr>
        <p:spPr>
          <a:xfrm>
            <a:off x="583450" y="1003875"/>
            <a:ext cx="11075100" cy="49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" y="1003875"/>
            <a:ext cx="5321650" cy="470232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5"/>
          <p:cNvSpPr txBox="1"/>
          <p:nvPr/>
        </p:nvSpPr>
        <p:spPr>
          <a:xfrm>
            <a:off x="6942525" y="1373725"/>
            <a:ext cx="48081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Ключевые данные: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1. Датасет 606 фотографий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2. RLE маски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3. Высота, ширина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4. Тип клеток</a:t>
            </a:r>
            <a:endParaRPr sz="1800"/>
          </a:p>
        </p:txBody>
      </p:sp>
      <p:sp>
        <p:nvSpPr>
          <p:cNvPr id="203" name="Google Shape;203;p5"/>
          <p:cNvSpPr txBox="1"/>
          <p:nvPr/>
        </p:nvSpPr>
        <p:spPr>
          <a:xfrm>
            <a:off x="9225025" y="63093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504b99a922_0_52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2504b99a922_0_52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0869"/>
              <a:buNone/>
            </a:pPr>
            <a:r>
              <a:rPr lang="en-US"/>
              <a:t>Short </a:t>
            </a:r>
            <a:r>
              <a:rPr lang="en-US"/>
              <a:t>Exploratory Data Analysis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210" name="Google Shape;210;g2504b99a922_0_52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2504b99a922_0_52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212" name="Google Shape;212;g2504b99a922_0_52"/>
          <p:cNvSpPr/>
          <p:nvPr/>
        </p:nvSpPr>
        <p:spPr>
          <a:xfrm>
            <a:off x="583450" y="1003875"/>
            <a:ext cx="11075100" cy="49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g2504b99a922_0_52"/>
          <p:cNvSpPr txBox="1"/>
          <p:nvPr/>
        </p:nvSpPr>
        <p:spPr>
          <a:xfrm>
            <a:off x="8173675" y="1331450"/>
            <a:ext cx="4808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1. Все изображения валидны.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2. Дисбаланс классов.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4" name="Google Shape;214;g2504b99a922_0_52"/>
          <p:cNvSpPr txBox="1"/>
          <p:nvPr/>
        </p:nvSpPr>
        <p:spPr>
          <a:xfrm>
            <a:off x="9225025" y="63093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15" name="Google Shape;215;g2504b99a922_0_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450" y="1225800"/>
            <a:ext cx="7600950" cy="425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504b99a922_0_52"/>
          <p:cNvSpPr txBox="1"/>
          <p:nvPr/>
        </p:nvSpPr>
        <p:spPr>
          <a:xfrm>
            <a:off x="348700" y="1225800"/>
            <a:ext cx="1797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количество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писелей</a:t>
            </a:r>
            <a:endParaRPr/>
          </a:p>
        </p:txBody>
      </p:sp>
      <p:sp>
        <p:nvSpPr>
          <p:cNvPr id="217" name="Google Shape;217;g2504b99a922_0_52"/>
          <p:cNvSpPr txBox="1"/>
          <p:nvPr/>
        </p:nvSpPr>
        <p:spPr>
          <a:xfrm>
            <a:off x="1268050" y="5331600"/>
            <a:ext cx="193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интенсивность цвета</a:t>
            </a:r>
            <a:endParaRPr/>
          </a:p>
        </p:txBody>
      </p:sp>
      <p:sp>
        <p:nvSpPr>
          <p:cNvPr id="218" name="Google Shape;218;g2504b99a922_0_52"/>
          <p:cNvSpPr txBox="1"/>
          <p:nvPr/>
        </p:nvSpPr>
        <p:spPr>
          <a:xfrm>
            <a:off x="4966475" y="5347050"/>
            <a:ext cx="280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Наименование типа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504b99a922_0_16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504b99a922_0_16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0869"/>
              <a:buNone/>
            </a:pPr>
            <a:r>
              <a:rPr lang="en-US"/>
              <a:t>RLE кодировка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225" name="Google Shape;225;g2504b99a922_0_16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2504b99a922_0_16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27" name="Google Shape;227;g2504b99a922_0_16"/>
          <p:cNvSpPr/>
          <p:nvPr/>
        </p:nvSpPr>
        <p:spPr>
          <a:xfrm>
            <a:off x="583450" y="1003875"/>
            <a:ext cx="11075100" cy="49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Пример 1                                Пример 3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маска 0001111100001111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           .    ..       ..     . .     .</a:t>
            </a:r>
            <a:endParaRPr sz="2400">
              <a:solidFill>
                <a:schemeClr val="dk1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0  31     50    41    4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RLE    03 15 04 14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Пример 2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24 1 27 1 83 3 255 2 280 5 338 6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п   к  п   к  п  к  п    к  п     к  п     к  				</a:t>
            </a:r>
            <a:r>
              <a:rPr lang="en-US" sz="1800">
                <a:solidFill>
                  <a:schemeClr val="dk1"/>
                </a:solidFill>
              </a:rPr>
              <a:t>п - позиция к - количество  </a:t>
            </a:r>
            <a:r>
              <a:rPr lang="en-US" sz="2400">
                <a:solidFill>
                  <a:schemeClr val="dk1"/>
                </a:solidFill>
              </a:rPr>
              <a:t>                </a:t>
            </a:r>
            <a:endParaRPr sz="2400"/>
          </a:p>
        </p:txBody>
      </p:sp>
      <p:sp>
        <p:nvSpPr>
          <p:cNvPr id="228" name="Google Shape;228;g2504b99a922_0_16"/>
          <p:cNvSpPr txBox="1"/>
          <p:nvPr/>
        </p:nvSpPr>
        <p:spPr>
          <a:xfrm>
            <a:off x="6942525" y="1373725"/>
            <a:ext cx="4808100" cy="45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Ключевые данные: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1. Маска изображения представляет собой массив.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2. Пара значений: повторяющийся цвет и длина последовательности.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3. Чаще используется упрощенный, “дешевый” вариант: метки 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объекта остальное по-умолчанию фон.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  </a:t>
            </a:r>
            <a:endParaRPr sz="1800"/>
          </a:p>
        </p:txBody>
      </p:sp>
      <p:sp>
        <p:nvSpPr>
          <p:cNvPr id="229" name="Google Shape;229;g2504b99a922_0_16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30" name="Google Shape;230;g2504b99a922_0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4075" y="2036688"/>
            <a:ext cx="217170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504b99a922_0_81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504b99a922_0_81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60869"/>
              <a:buNone/>
            </a:pPr>
            <a:r>
              <a:rPr lang="en-US"/>
              <a:t>UNet Архитектура</a:t>
            </a:r>
            <a:endParaRPr b="1"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237" name="Google Shape;237;g2504b99a922_0_81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504b99a922_0_81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6</a:t>
            </a:r>
            <a:endParaRPr/>
          </a:p>
        </p:txBody>
      </p:sp>
      <p:sp>
        <p:nvSpPr>
          <p:cNvPr id="239" name="Google Shape;239;g2504b99a922_0_81"/>
          <p:cNvSpPr/>
          <p:nvPr/>
        </p:nvSpPr>
        <p:spPr>
          <a:xfrm>
            <a:off x="583450" y="1003875"/>
            <a:ext cx="11075100" cy="49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40" name="Google Shape;240;g2504b99a922_0_81"/>
          <p:cNvSpPr txBox="1"/>
          <p:nvPr/>
        </p:nvSpPr>
        <p:spPr>
          <a:xfrm>
            <a:off x="6921650" y="1003875"/>
            <a:ext cx="4871100" cy="54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1</a:t>
            </a:r>
            <a:r>
              <a:rPr lang="en-US" sz="1700">
                <a:solidFill>
                  <a:schemeClr val="dk1"/>
                </a:solidFill>
              </a:rPr>
              <a:t>.</a:t>
            </a:r>
            <a:r>
              <a:rPr lang="en-US" sz="1700">
                <a:solidFill>
                  <a:schemeClr val="dk1"/>
                </a:solidFill>
              </a:rPr>
              <a:t>Архитектура U-Net, состоит из энкодера (downsampling path) и декодера (upsampling path)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2.Энкодер(Downsampling-уменьшение размера) последовательное уменьшение размера изображения и увеличение количества признаков.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3.Декодер(Upsampling-увеличение размера) восстанавливает пространственные разрешения изображения и детали. Также происходит объединение информации из соответствующих слоев энкодера и текущего слоя декодера.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4*.</a:t>
            </a:r>
            <a:r>
              <a:rPr lang="en-US" sz="1500">
                <a:solidFill>
                  <a:schemeClr val="dk1"/>
                </a:solidFill>
              </a:rPr>
              <a:t> nn.Upsample увеличивает размер изображения с помощью интерполяции, чтобы заполнить промежуточные значения пикселей и увеличить размер данных. </a:t>
            </a:r>
            <a:r>
              <a:rPr lang="en-US" sz="1800">
                <a:solidFill>
                  <a:schemeClr val="dk1"/>
                </a:solidFill>
              </a:rPr>
              <a:t> </a:t>
            </a:r>
            <a:endParaRPr sz="1800"/>
          </a:p>
        </p:txBody>
      </p:sp>
      <p:sp>
        <p:nvSpPr>
          <p:cNvPr id="241" name="Google Shape;241;g2504b99a922_0_81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42" name="Google Shape;242;g2504b99a922_0_81"/>
          <p:cNvPicPr preferRelativeResize="0"/>
          <p:nvPr/>
        </p:nvPicPr>
        <p:blipFill rotWithShape="1">
          <a:blip r:embed="rId4">
            <a:alphaModFix/>
          </a:blip>
          <a:srcRect b="4880" l="980" r="980" t="2518"/>
          <a:stretch/>
        </p:blipFill>
        <p:spPr>
          <a:xfrm>
            <a:off x="348700" y="1299750"/>
            <a:ext cx="6329650" cy="331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04b99a922_0_31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g2504b99a922_0_31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0909"/>
              <a:buNone/>
            </a:pPr>
            <a:r>
              <a:rPr lang="en-US" sz="2750"/>
              <a:t>Итоги реализации(модифицированный Unet)</a:t>
            </a:r>
            <a:endParaRPr b="1" sz="2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249" name="Google Shape;249;g2504b99a922_0_31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g2504b99a922_0_31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7</a:t>
            </a:r>
            <a:endParaRPr/>
          </a:p>
        </p:txBody>
      </p:sp>
      <p:sp>
        <p:nvSpPr>
          <p:cNvPr id="251" name="Google Shape;251;g2504b99a922_0_31"/>
          <p:cNvSpPr/>
          <p:nvPr/>
        </p:nvSpPr>
        <p:spPr>
          <a:xfrm>
            <a:off x="419100" y="1003875"/>
            <a:ext cx="11239500" cy="56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2" name="Google Shape;252;g2504b99a922_0_31"/>
          <p:cNvSpPr txBox="1"/>
          <p:nvPr/>
        </p:nvSpPr>
        <p:spPr>
          <a:xfrm>
            <a:off x="6942525" y="1373725"/>
            <a:ext cx="480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53" name="Google Shape;253;g2504b99a922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100" y="1172704"/>
            <a:ext cx="6364925" cy="2800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2504b99a922_0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100" y="3973200"/>
            <a:ext cx="6364926" cy="268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2504b99a922_0_31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256" name="Google Shape;256;g2504b99a922_0_31"/>
          <p:cNvPicPr preferRelativeResize="0"/>
          <p:nvPr/>
        </p:nvPicPr>
        <p:blipFill rotWithShape="1">
          <a:blip r:embed="rId6">
            <a:alphaModFix/>
          </a:blip>
          <a:srcRect b="7209" l="0" r="32546" t="0"/>
          <a:stretch/>
        </p:blipFill>
        <p:spPr>
          <a:xfrm>
            <a:off x="6741750" y="1325825"/>
            <a:ext cx="5294099" cy="408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2504b99a922_0_31"/>
          <p:cNvSpPr txBox="1"/>
          <p:nvPr/>
        </p:nvSpPr>
        <p:spPr>
          <a:xfrm>
            <a:off x="7375650" y="5473700"/>
            <a:ext cx="4660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Train Loss: 0.2761, Valid Loss: 0.2027,Accuracy_Score: 91.96%, Cell Type Accuracy: 94.26%, Precision:75.91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46a0d3862_1_0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2546a0d3862_1_0"/>
          <p:cNvSpPr txBox="1"/>
          <p:nvPr>
            <p:ph type="title"/>
          </p:nvPr>
        </p:nvSpPr>
        <p:spPr>
          <a:xfrm>
            <a:off x="583450" y="428699"/>
            <a:ext cx="107283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0909"/>
              <a:buNone/>
            </a:pPr>
            <a:r>
              <a:rPr lang="en-US" sz="2750"/>
              <a:t>Итоги реализации(модифицированный Unet 20 эпох)</a:t>
            </a:r>
            <a:endParaRPr b="1" sz="2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31818"/>
              <a:buNone/>
            </a:pPr>
            <a:r>
              <a:t/>
            </a:r>
            <a:endParaRPr/>
          </a:p>
        </p:txBody>
      </p:sp>
      <p:sp>
        <p:nvSpPr>
          <p:cNvPr id="264" name="Google Shape;264;g2546a0d3862_1_0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546a0d3862_1_0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8</a:t>
            </a:r>
            <a:endParaRPr/>
          </a:p>
        </p:txBody>
      </p:sp>
      <p:sp>
        <p:nvSpPr>
          <p:cNvPr id="266" name="Google Shape;266;g2546a0d3862_1_0"/>
          <p:cNvSpPr/>
          <p:nvPr/>
        </p:nvSpPr>
        <p:spPr>
          <a:xfrm>
            <a:off x="419100" y="1003875"/>
            <a:ext cx="11239500" cy="56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67" name="Google Shape;267;g2546a0d3862_1_0"/>
          <p:cNvSpPr txBox="1"/>
          <p:nvPr/>
        </p:nvSpPr>
        <p:spPr>
          <a:xfrm>
            <a:off x="6942525" y="1373725"/>
            <a:ext cx="480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68" name="Google Shape;268;g2546a0d3862_1_0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69" name="Google Shape;269;g2546a0d3862_1_0"/>
          <p:cNvSpPr txBox="1"/>
          <p:nvPr/>
        </p:nvSpPr>
        <p:spPr>
          <a:xfrm>
            <a:off x="7375650" y="5473700"/>
            <a:ext cx="4660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Train Loss: 0.2130,Valid Loss: 0.165,  Accuracy_Score: 93.34%,Cell Type Accuracy: 97.54%, IoU: 0.59, Precision:74.08, F1: 0.75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g2546a0d3862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950" y="1373725"/>
            <a:ext cx="6505800" cy="4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2546a0d3862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0075" y="1419650"/>
            <a:ext cx="4953000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5321a17aad_0_0"/>
          <p:cNvSpPr/>
          <p:nvPr/>
        </p:nvSpPr>
        <p:spPr>
          <a:xfrm>
            <a:off x="0" y="0"/>
            <a:ext cx="12189000" cy="11673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25321a17aad_0_0"/>
          <p:cNvSpPr txBox="1"/>
          <p:nvPr>
            <p:ph type="title"/>
          </p:nvPr>
        </p:nvSpPr>
        <p:spPr>
          <a:xfrm>
            <a:off x="583450" y="549475"/>
            <a:ext cx="1072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0909"/>
              <a:buNone/>
            </a:pPr>
            <a:r>
              <a:rPr lang="en-US" sz="2750"/>
              <a:t>Итоги реализации(</a:t>
            </a:r>
            <a:r>
              <a:rPr lang="en-US" sz="2750"/>
              <a:t>модифицированный Unet и ResNet101)</a:t>
            </a:r>
            <a:endParaRPr b="1" sz="2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0909"/>
              <a:buNone/>
            </a:pPr>
            <a:r>
              <a:t/>
            </a:r>
            <a:endParaRPr sz="2750"/>
          </a:p>
        </p:txBody>
      </p:sp>
      <p:sp>
        <p:nvSpPr>
          <p:cNvPr id="278" name="Google Shape;278;g25321a17aad_0_0"/>
          <p:cNvSpPr/>
          <p:nvPr/>
        </p:nvSpPr>
        <p:spPr>
          <a:xfrm>
            <a:off x="685800" y="1532674"/>
            <a:ext cx="108204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651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5321a17aad_0_0"/>
          <p:cNvSpPr txBox="1"/>
          <p:nvPr>
            <p:ph idx="4294967295" type="sldNum"/>
          </p:nvPr>
        </p:nvSpPr>
        <p:spPr>
          <a:xfrm>
            <a:off x="9388475" y="6378575"/>
            <a:ext cx="2803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9</a:t>
            </a:r>
            <a:endParaRPr/>
          </a:p>
        </p:txBody>
      </p:sp>
      <p:sp>
        <p:nvSpPr>
          <p:cNvPr id="280" name="Google Shape;280;g25321a17aad_0_0"/>
          <p:cNvSpPr/>
          <p:nvPr/>
        </p:nvSpPr>
        <p:spPr>
          <a:xfrm>
            <a:off x="419100" y="1003875"/>
            <a:ext cx="11239500" cy="56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1" name="Google Shape;281;g25321a17aad_0_0"/>
          <p:cNvSpPr txBox="1"/>
          <p:nvPr/>
        </p:nvSpPr>
        <p:spPr>
          <a:xfrm>
            <a:off x="6942525" y="1373725"/>
            <a:ext cx="480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2" name="Google Shape;282;g25321a17aad_0_0"/>
          <p:cNvSpPr txBox="1"/>
          <p:nvPr/>
        </p:nvSpPr>
        <p:spPr>
          <a:xfrm>
            <a:off x="9235550" y="6309425"/>
            <a:ext cx="2705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Боков Михаил Михайлович</a:t>
            </a:r>
            <a:endParaRPr sz="15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rgbClr val="333F48"/>
                </a:solidFill>
                <a:latin typeface="Play"/>
                <a:ea typeface="Play"/>
                <a:cs typeface="Play"/>
                <a:sym typeface="Play"/>
              </a:rPr>
              <a:t>08.06.2023</a:t>
            </a:r>
            <a:endParaRPr sz="1000">
              <a:solidFill>
                <a:srgbClr val="333F48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83" name="Google Shape;283;g25321a17aad_0_0"/>
          <p:cNvSpPr txBox="1"/>
          <p:nvPr/>
        </p:nvSpPr>
        <p:spPr>
          <a:xfrm>
            <a:off x="7375650" y="5473700"/>
            <a:ext cx="4755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Train Loss: 0.2178, Valid Loss: 0.1698, ,Accuracy_Score: 92.68%, Cell Type Accuracy: 96.72%,IoU: 0.49, Precision:72.00, F1: 0.64, Time: 64.40 seconds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g25321a17aa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" y="826675"/>
            <a:ext cx="5622725" cy="603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g25321a17aa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2925" y="1003863"/>
            <a:ext cx="4867275" cy="36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